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CDF0"/>
    <a:srgbClr val="D1B2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26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6D8F0-5C9D-428F-9F57-94D29B348843}" type="datetimeFigureOut">
              <a:rPr lang="es-ES" smtClean="0"/>
              <a:t>15/12/2018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5ACBA-6A5F-444B-A84F-30B7CBC7949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2"/>
            <a:ext cx="12194977" cy="6856327"/>
          </a:xfrm>
          <a:prstGeom prst="rect">
            <a:avLst/>
          </a:prstGeom>
        </p:spPr>
      </p:pic>
      <p:sp>
        <p:nvSpPr>
          <p:cNvPr id="8" name="Cuadro de texto 36"/>
          <p:cNvSpPr txBox="1">
            <a:spLocks noChangeArrowheads="1"/>
          </p:cNvSpPr>
          <p:nvPr/>
        </p:nvSpPr>
        <p:spPr bwMode="auto">
          <a:xfrm>
            <a:off x="3161665" y="2797810"/>
            <a:ext cx="5563870" cy="154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 Didáctico Unidad de Intervención Pedagógica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2300">
                <a:solidFill>
                  <a:srgbClr val="31849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Desenreda tus ideas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1800">
                <a:solidFill>
                  <a:srgbClr val="31849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ANEXOS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498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altLang="es-ES" sz="72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Secuencias discursivas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altLang="es-ES" sz="3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¡Identifica la secuencia!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altLang="es-E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Gratuidad. (A. Jocelyn-Holt.)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altLang="en-US">
                <a:solidFill>
                  <a:schemeClr val="accent6">
                    <a:lumMod val="75000"/>
                  </a:schemeClr>
                </a:solidFill>
              </a:rPr>
              <a:t>Dudosamente los legisladores que aprobaron la Ley de Educación Superior repararon en lo que significa la palabra "gratuidad"</a:t>
            </a:r>
            <a:r>
              <a:rPr lang="es-ES" altLang="en-US">
                <a:solidFill>
                  <a:srgbClr val="FF0000"/>
                </a:solidFill>
              </a:rPr>
              <a:t>. El término es equívoco; remite a algo que se consigue sin pagar, aunque también es sinónimo de arbitrario y sin fundamento ("el insulto fue gratuito")</a:t>
            </a:r>
            <a:r>
              <a:rPr lang="es-ES" altLang="en-US"/>
              <a:t>. </a:t>
            </a:r>
            <a:r>
              <a:rPr lang="es-ES" altLang="en-US">
                <a:solidFill>
                  <a:schemeClr val="accent6">
                    <a:lumMod val="75000"/>
                  </a:schemeClr>
                </a:solidFill>
              </a:rPr>
              <a:t>Aplicado a educación superior, puede resultar sorprendente: ¿Al quererla idealmente gratis o de balde, también se la concibe regalada o en extremo barata aun cuando se sepa que es muy cara y alguien, a la larga, siempre va a tener que ponerse con el gasto (i.e. los que pagamos impuestos, el mundo privado que termina subvencionando ofertas políticas de quienes gobiernan o validan leyes deficientes)?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altLang="es-E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¿Qué secuencias discursivas están presentes?</a:t>
            </a:r>
          </a:p>
        </p:txBody>
      </p:sp>
      <p:sp>
        <p:nvSpPr>
          <p:cNvPr id="4" name="Marcador de posición de contenido 2"/>
          <p:cNvSpPr>
            <a:spLocks noGrp="1"/>
          </p:cNvSpPr>
          <p:nvPr/>
        </p:nvSpPr>
        <p:spPr>
          <a:xfrm>
            <a:off x="838200" y="2132330"/>
            <a:ext cx="5893435" cy="2804795"/>
          </a:xfrm>
          <a:prstGeom prst="rect">
            <a:avLst/>
          </a:prstGeom>
        </p:spPr>
        <p:txBody>
          <a:bodyPr vert="horz" lIns="91440" tIns="45720" rIns="91440" bIns="45720" rtlCol="0">
            <a:normAutofit fontScale="6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altLang="en-US">
                <a:solidFill>
                  <a:schemeClr val="accent6">
                    <a:lumMod val="75000"/>
                  </a:schemeClr>
                </a:solidFill>
              </a:rPr>
              <a:t>Dudosamente los legisladores que aprobaron la Ley de Educación Superior repararon en lo que significa la palabra "gratuidad"</a:t>
            </a:r>
            <a:r>
              <a:rPr lang="es-ES" altLang="en-US">
                <a:solidFill>
                  <a:srgbClr val="FF0000"/>
                </a:solidFill>
              </a:rPr>
              <a:t>. El término es equívoco; remite a algo que se consigue sin pagar, aunque también es sinónimo de arbitrario y sin fundamento ("el insulto fue gratuito")</a:t>
            </a:r>
            <a:r>
              <a:rPr lang="es-ES" altLang="en-US"/>
              <a:t>. </a:t>
            </a:r>
            <a:r>
              <a:rPr lang="es-ES" altLang="en-US">
                <a:solidFill>
                  <a:schemeClr val="accent6">
                    <a:lumMod val="75000"/>
                  </a:schemeClr>
                </a:solidFill>
              </a:rPr>
              <a:t>Aplicado a educación superior, puede resultar sorprendente: ¿Al quererla idealmente gratis o de balde, también se la concibe regalada o en extremo barata aun cuando se sepa que es muy cara y alguien, a la larga, siempre va a tener que ponerse con el gasto (i.e. los que pagamos impuestos, el mundo privado que termina subvencionando ofertas políticas de quienes gobiernan o validan leyes deficientes)? </a:t>
            </a: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2205990" y="3978910"/>
            <a:ext cx="1210310" cy="53657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 flipV="1">
            <a:off x="6731635" y="2611755"/>
            <a:ext cx="1950085" cy="190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Cuadro de texto 7"/>
          <p:cNvSpPr txBox="1"/>
          <p:nvPr/>
        </p:nvSpPr>
        <p:spPr>
          <a:xfrm>
            <a:off x="8936355" y="2251710"/>
            <a:ext cx="1356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Explicación</a:t>
            </a:r>
          </a:p>
        </p:txBody>
      </p:sp>
      <p:sp>
        <p:nvSpPr>
          <p:cNvPr id="9" name="Cuadro de texto 8"/>
          <p:cNvSpPr txBox="1"/>
          <p:nvPr/>
        </p:nvSpPr>
        <p:spPr>
          <a:xfrm>
            <a:off x="8936355" y="2834005"/>
            <a:ext cx="1356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Definición </a:t>
            </a:r>
          </a:p>
        </p:txBody>
      </p:sp>
      <p:sp>
        <p:nvSpPr>
          <p:cNvPr id="10" name="Cuadro de texto 9"/>
          <p:cNvSpPr txBox="1"/>
          <p:nvPr/>
        </p:nvSpPr>
        <p:spPr>
          <a:xfrm>
            <a:off x="8936355" y="3350260"/>
            <a:ext cx="2332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Función: presentarse como un experto,  alguien que sabe más del tema. </a:t>
            </a:r>
          </a:p>
        </p:txBody>
      </p:sp>
      <p:sp>
        <p:nvSpPr>
          <p:cNvPr id="11" name="Cuadro de texto 10"/>
          <p:cNvSpPr txBox="1"/>
          <p:nvPr/>
        </p:nvSpPr>
        <p:spPr>
          <a:xfrm>
            <a:off x="3416300" y="4515485"/>
            <a:ext cx="19119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Argumentación </a:t>
            </a:r>
          </a:p>
        </p:txBody>
      </p:sp>
      <p:sp>
        <p:nvSpPr>
          <p:cNvPr id="12" name="Cuadro de texto 11"/>
          <p:cNvSpPr txBox="1"/>
          <p:nvPr/>
        </p:nvSpPr>
        <p:spPr>
          <a:xfrm>
            <a:off x="3416300" y="4883785"/>
            <a:ext cx="65373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Postura claramente en contra de la gratuidad de la educación universitaria (ofertas políticas, leyes deficientes)</a:t>
            </a:r>
          </a:p>
        </p:txBody>
      </p:sp>
      <p:sp>
        <p:nvSpPr>
          <p:cNvPr id="13" name="Cuadro de texto 12"/>
          <p:cNvSpPr txBox="1"/>
          <p:nvPr/>
        </p:nvSpPr>
        <p:spPr>
          <a:xfrm>
            <a:off x="3416300" y="5528945"/>
            <a:ext cx="55194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Porque es muy cara y alguien tiene que pagarla: si no lo hacen los estudiantes o sus familias serán los ciudadanos o el mundo privado.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E1CD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altLang="es-ES"/>
              <a:t>La democracia light (M. Benedetti)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pPr algn="just"/>
            <a:r>
              <a:rPr lang="es-ES" altLang="en-US">
                <a:solidFill>
                  <a:schemeClr val="accent1">
                    <a:lumMod val="75000"/>
                  </a:schemeClr>
                </a:solidFill>
              </a:rPr>
              <a:t>Por otra parte, la Santa Madre Iglesia, no la marginal, sino la oficial, con su henchido currículo de cruzadas e inquisiciones, debería estar más atenta a sus parroquias. Lo cierto es que algunas de ellas cultivan alarmantes frivolidades. </a:t>
            </a:r>
            <a:r>
              <a:rPr lang="es-ES" altLang="en-US">
                <a:solidFill>
                  <a:srgbClr val="7030A0"/>
                </a:solidFill>
              </a:rPr>
              <a:t>Recientemente, los obispos argentinos, imbuidos de la actual intolerancia vaticana, hicieron pública su indignación ante la realización de partidos de fútbol en Viernes Santo, considerándola poco menos que un agravio a Jesucristo. </a:t>
            </a:r>
            <a:r>
              <a:rPr lang="es-ES" altLang="en-US">
                <a:solidFill>
                  <a:srgbClr val="0070C0"/>
                </a:solidFill>
              </a:rPr>
              <a:t>Es claro que semejante cólera episcopal bordea el ridículo</a:t>
            </a:r>
            <a:r>
              <a:rPr lang="es-ES" altLang="en-US"/>
              <a:t>, </a:t>
            </a:r>
            <a:r>
              <a:rPr lang="es-ES" altLang="en-US">
                <a:solidFill>
                  <a:srgbClr val="7030A0"/>
                </a:solidFill>
              </a:rPr>
              <a:t>sobre todo si se tiene en cuenta que a partir de la reciente y espeluznante confesión del capitán Scilingo surgieron vanos y convincentes testimonios acerca de la secreta connivencia de varios obispos (y otros pastores de almas) con los torturadores militares.</a:t>
            </a:r>
            <a:r>
              <a:rPr lang="es-ES" altLang="en-US"/>
              <a:t> </a:t>
            </a:r>
            <a:r>
              <a:rPr lang="es-ES" altLang="en-US">
                <a:solidFill>
                  <a:srgbClr val="0070C0"/>
                </a:solidFill>
              </a:rPr>
              <a:t>A pesar de mi agnosticismo, me resisto a creer que el fútbol ofenda a Cristo (quien, como se sabe, padeció su propio calvario) mucho más que el trance abominable de los martirizados que no resucitan.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E1CD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altLang="es-ES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¿Qué secuencias discursivas están presentes?</a:t>
            </a:r>
            <a:endParaRPr lang="es-CL" altLang="es-ES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6089015" cy="2986405"/>
          </a:xfrm>
        </p:spPr>
        <p:txBody>
          <a:bodyPr>
            <a:normAutofit fontScale="57500" lnSpcReduction="10000"/>
          </a:bodyPr>
          <a:lstStyle/>
          <a:p>
            <a:pPr algn="just"/>
            <a:r>
              <a:rPr lang="es-ES" altLang="en-US">
                <a:solidFill>
                  <a:schemeClr val="accent1">
                    <a:lumMod val="75000"/>
                  </a:schemeClr>
                </a:solidFill>
              </a:rPr>
              <a:t>Por otra parte, la Santa Madre Iglesia, no la marginal, sino la oficial, con su henchido currículo de cruzadas e inquisiciones, debería estar más atenta a sus parroquias. Lo cierto es que algunas de ellas cultivan alarmantes frivolidades. </a:t>
            </a:r>
            <a:r>
              <a:rPr lang="es-ES" altLang="en-US">
                <a:solidFill>
                  <a:srgbClr val="7030A0"/>
                </a:solidFill>
              </a:rPr>
              <a:t>Recientemente, los obispos argentinos, imbuidos de la actual intolerancia vaticana, hicieron pública su indignación ante la realización de partidos de fútbol en Viernes Santo, considerándola poco menos que un agravio a Jesucristo. </a:t>
            </a:r>
            <a:r>
              <a:rPr lang="es-ES" altLang="en-US">
                <a:solidFill>
                  <a:srgbClr val="0070C0"/>
                </a:solidFill>
              </a:rPr>
              <a:t>Es claro que semejante cólera episcopal bordea el ridículo</a:t>
            </a:r>
            <a:r>
              <a:rPr lang="es-ES" altLang="en-US"/>
              <a:t>, </a:t>
            </a:r>
            <a:r>
              <a:rPr lang="es-ES" altLang="en-US">
                <a:solidFill>
                  <a:srgbClr val="7030A0"/>
                </a:solidFill>
              </a:rPr>
              <a:t>sobre todo si se tiene en cuenta que a partir de la reciente y espeluznante confesión del capitán Scilingo surgieron vanos y convincentes testimonios acerca de la secreta connivencia de varios obispos (y otros pastores de almas) con los torturadores militares.</a:t>
            </a:r>
            <a:r>
              <a:rPr lang="es-ES" altLang="en-US"/>
              <a:t> </a:t>
            </a:r>
            <a:r>
              <a:rPr lang="es-ES" altLang="en-US">
                <a:solidFill>
                  <a:srgbClr val="0070C0"/>
                </a:solidFill>
              </a:rPr>
              <a:t>A pesar de mi agnosticismo, me resisto a creer que el fútbol ofenda a Cristo (quien, como se sabe, padeció su propio calvario) mucho más que el trance abominable de los martirizados que no resucitan.</a:t>
            </a:r>
          </a:p>
        </p:txBody>
      </p:sp>
      <p:cxnSp>
        <p:nvCxnSpPr>
          <p:cNvPr id="4" name="Conector recto de flecha 3"/>
          <p:cNvCxnSpPr/>
          <p:nvPr/>
        </p:nvCxnSpPr>
        <p:spPr>
          <a:xfrm>
            <a:off x="6932930" y="2163445"/>
            <a:ext cx="1409065" cy="88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de flecha 4"/>
          <p:cNvCxnSpPr/>
          <p:nvPr/>
        </p:nvCxnSpPr>
        <p:spPr>
          <a:xfrm flipV="1">
            <a:off x="6777355" y="2496185"/>
            <a:ext cx="1520190" cy="15309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 flipV="1">
            <a:off x="6344920" y="2374265"/>
            <a:ext cx="1918970" cy="721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>
            <a:endCxn id="11" idx="1"/>
          </p:cNvCxnSpPr>
          <p:nvPr/>
        </p:nvCxnSpPr>
        <p:spPr>
          <a:xfrm>
            <a:off x="1907540" y="3173095"/>
            <a:ext cx="3660140" cy="174625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2748280" y="3938270"/>
            <a:ext cx="2738120" cy="1003935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 de texto 8"/>
          <p:cNvSpPr txBox="1"/>
          <p:nvPr/>
        </p:nvSpPr>
        <p:spPr>
          <a:xfrm>
            <a:off x="8341995" y="1884045"/>
            <a:ext cx="20300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Argumentación</a:t>
            </a:r>
          </a:p>
        </p:txBody>
      </p:sp>
      <p:sp>
        <p:nvSpPr>
          <p:cNvPr id="11" name="Cuadro de texto 10"/>
          <p:cNvSpPr txBox="1"/>
          <p:nvPr/>
        </p:nvSpPr>
        <p:spPr>
          <a:xfrm>
            <a:off x="5567680" y="4735195"/>
            <a:ext cx="13652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Narración</a:t>
            </a:r>
          </a:p>
        </p:txBody>
      </p:sp>
      <p:sp>
        <p:nvSpPr>
          <p:cNvPr id="13" name="Cuadro de texto 12"/>
          <p:cNvSpPr txBox="1"/>
          <p:nvPr/>
        </p:nvSpPr>
        <p:spPr>
          <a:xfrm>
            <a:off x="8341995" y="2273935"/>
            <a:ext cx="28346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Postura a favor de que se realicen partidos de fútbol en Viernes Santo</a:t>
            </a:r>
          </a:p>
        </p:txBody>
      </p:sp>
      <p:sp>
        <p:nvSpPr>
          <p:cNvPr id="14" name="Cuadro de texto 13"/>
          <p:cNvSpPr txBox="1"/>
          <p:nvPr/>
        </p:nvSpPr>
        <p:spPr>
          <a:xfrm>
            <a:off x="8413750" y="3195955"/>
            <a:ext cx="28346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Porque eso ofende menos a Cristo que la colaboración de miembros de la Iglesia con torturadores militares.</a:t>
            </a:r>
          </a:p>
        </p:txBody>
      </p:sp>
      <p:sp>
        <p:nvSpPr>
          <p:cNvPr id="15" name="Cuadro de texto 14"/>
          <p:cNvSpPr txBox="1"/>
          <p:nvPr/>
        </p:nvSpPr>
        <p:spPr>
          <a:xfrm>
            <a:off x="5561965" y="5103495"/>
            <a:ext cx="561530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altLang="es-ES"/>
              <a:t>Personajes: los obispos argentinos. Acción: protestar por los partidos de fútbol en Viernes Santo.</a:t>
            </a:r>
          </a:p>
          <a:p>
            <a:r>
              <a:rPr lang="es-CL" altLang="es-ES"/>
              <a:t>Personaje: el capitán Scilingo. Acción: confesar. Acción 2: surgimiento de testimonios acusando a obispos y otros de colaborar con los torturadores militares.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789</Words>
  <Application>Microsoft Office PowerPoint</Application>
  <PresentationFormat>Panorámica</PresentationFormat>
  <Paragraphs>26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Secuencias discursivas </vt:lpstr>
      <vt:lpstr>Gratuidad. (A. Jocelyn-Holt.)</vt:lpstr>
      <vt:lpstr>¿Qué secuencias discursivas están presentes?</vt:lpstr>
      <vt:lpstr>La democracia light (M. Benedetti)</vt:lpstr>
      <vt:lpstr>¿Qué secuencias discursivas están presentes?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Secuencias discursivas </dc:title>
  <dc:creator>Gabriela Vallejos</dc:creator>
  <cp:lastModifiedBy>Gerardo</cp:lastModifiedBy>
  <cp:revision>5</cp:revision>
  <dcterms:created xsi:type="dcterms:W3CDTF">2018-02-26T15:40:10Z</dcterms:created>
  <dcterms:modified xsi:type="dcterms:W3CDTF">2018-12-16T00:37:26Z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3082-10.2.0.5978</vt:lpwstr>
  </property>
</Properties>
</file>